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ons.gov.uk/peoplepopulationandcommunity/birthsdeathsandmarriages/deaths/datasets/numberofdeathsincarehomesnotifiedtothecarequalitycommissionengland" TargetMode="External"/><Relationship Id="rId3" Type="http://schemas.openxmlformats.org/officeDocument/2006/relationships/hyperlink" Target="https://coronavirus-staging.data.gov.uk/" TargetMode="External"/><Relationship Id="rId7" Type="http://schemas.openxmlformats.org/officeDocument/2006/relationships/hyperlink" Target="https://www.ons.gov.uk/peoplepopulationandcommunity/healthandsocialcare/causesofdeath/datasets/deathregistrationsandoccurrencesbylocalauthorityandhealthboard" TargetMode="External"/><Relationship Id="rId2" Type="http://schemas.openxmlformats.org/officeDocument/2006/relationships/hyperlink" Target="https://coronavirus.data.gov.uk/" TargetMode="External"/><Relationship Id="rId1" Type="http://schemas.openxmlformats.org/officeDocument/2006/relationships/slideLayout" Target="../slideLayouts/slideLayout1.xml"/><Relationship Id="rId6" Type="http://schemas.openxmlformats.org/officeDocument/2006/relationships/hyperlink" Target="https://www.england.nhs.uk/statistics/statistical-work-areas/covid-19-daily-deaths/" TargetMode="External"/><Relationship Id="rId5" Type="http://schemas.openxmlformats.org/officeDocument/2006/relationships/hyperlink" Target="https://www.gov.uk/government/statistical-data-sets/covid-19-number-of-outbreaks-in-care-homes-management-information#history" TargetMode="External"/><Relationship Id="rId10" Type="http://schemas.openxmlformats.org/officeDocument/2006/relationships/hyperlink" Target="https://www.google.com/covid19/mobility/" TargetMode="External"/><Relationship Id="rId4" Type="http://schemas.openxmlformats.org/officeDocument/2006/relationships/hyperlink" Target="https://digital.nhs.uk/dashboards/nhs-pathways" TargetMode="External"/><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4a3108bc.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file125f593494b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25fb0e1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25f4be1f4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file125f5f6767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file125f7da7b13e.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file125fc659d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63612bbe.png"/><Relationship Id="rId3" Type="http://schemas.openxmlformats.org/officeDocument/2006/relationships/image" Target="../media/file125f7ef9eb.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1049b38e.png"/><Relationship Id="rId3" Type="http://schemas.openxmlformats.org/officeDocument/2006/relationships/image" Target="../media/file125f56ab37fc.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2e8add8.png"/><Relationship Id="rId3" Type="http://schemas.openxmlformats.org/officeDocument/2006/relationships/image" Target="../media/file125f79ed41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47608c6c.png"/><Relationship Id="rId3" Type="http://schemas.openxmlformats.org/officeDocument/2006/relationships/image" Target="../media/file125f13a32b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3d603182.png"/><Relationship Id="rId3" Type="http://schemas.openxmlformats.org/officeDocument/2006/relationships/image" Target="../media/file125f76526d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1d84cea8.png"/><Relationship Id="rId3" Type="http://schemas.openxmlformats.org/officeDocument/2006/relationships/image" Target="../media/file125f7a1b86bb.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252a9d9e.png"/><Relationship Id="rId3" Type="http://schemas.openxmlformats.org/officeDocument/2006/relationships/image" Target="../media/file125f10d203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file125f4bcbb5ce.png"/><Relationship Id="rId3" Type="http://schemas.openxmlformats.org/officeDocument/2006/relationships/image" Target="../media/file125f2b0d0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2d837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13eb3d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92c4df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bb1a9d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d05a9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ed59bfd.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file125f39f41f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14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40,056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14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10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14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348.4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240.1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295th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10% of authorities
with lowest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503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447.5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589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212th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686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454.2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173rd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434.1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3,190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40,056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436.3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320,380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569.2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September 2020</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14 September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10 September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r" marL="63500" marR="63500">
                        <a:spcBef>
                          <a:spcPts val="200"/>
                        </a:spcBef>
                        <a:spcAft>
                          <a:spcPts val="200"/>
                        </a:spcAft>
                        <a:buNone/>
                      </a:pPr>
                      <a:r>
                        <a:rPr sz="1000" b="1">
                          <a:solidFill>
                            <a:srgbClr val="111111">
                              <a:alpha val="100000"/>
                            </a:srgbClr>
                          </a:solidFill>
                          <a:latin typeface="Arial"/>
                          <a:cs typeface="Arial"/>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000" b="1">
                          <a:solidFill>
                            <a:srgbClr val="111111">
                              <a:alpha val="100000"/>
                            </a:srgbClr>
                          </a:solidFill>
                          <a:latin typeface="Arial"/>
                          <a:cs typeface="Arial"/>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11.8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9.9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198th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23.5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127th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139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16.1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18,211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32.4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spcBef>
                          <a:spcPts val="200"/>
                        </a:spcBef>
                        <a:spcAft>
                          <a:spcPts val="200"/>
                        </a:spcAft>
                        <a:buNone/>
                      </a:pPr>
                      <a:r>
                        <a:rPr sz="1100">
                          <a:solidFill>
                            <a:srgbClr val="111111">
                              <a:alpha val="100000"/>
                            </a:srgbClr>
                          </a:solidFill>
                          <a:latin typeface="Calibri"/>
                          <a:cs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1,281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r" marL="63500" marR="63500">
                        <a:spcBef>
                          <a:spcPts val="200"/>
                        </a:spcBef>
                        <a:spcAft>
                          <a:spcPts val="200"/>
                        </a:spcAft>
                        <a:buNone/>
                      </a:pPr>
                      <a:r>
                        <a:rPr sz="1100">
                          <a:solidFill>
                            <a:srgbClr val="111111">
                              <a:alpha val="100000"/>
                            </a:srgbClr>
                          </a:solidFill>
                          <a:latin typeface="Calibri"/>
                          <a:cs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10"/>
          <p:cNvPicPr>
            <a:picLocks noGrp="1"/>
          </p:cNvPicPr>
          <p:nvPr>
            <p:ph type="pic" sz="quarter" idx="24"/>
          </p:nvPr>
        </p:nvPicPr>
        <p:blipFill>
          <a:blip cstate="print" r:embed="rId2"/>
          <a:stretch>
            <a:fillRect/>
          </a:stretch>
        </p:blipFill>
        <p:spPr>
          <a:xfrm>
            <a:off x="23190" y="528753"/>
            <a:ext cx="7569200" cy="6272213"/>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14 September 2020</a:t>
            </a:r>
          </a:p>
        </p:txBody>
      </p:sp>
      <p:sp xmlns:a="http://schemas.openxmlformats.org/drawingml/2006/main" xmlns:r="http://schemas.openxmlformats.org/officeDocument/2006/relationships" xmlns:p="http://schemas.openxmlformats.org/presentationml/2006/main">
        <p:nvSpPr>
          <p:cNvPr id="4" name="Text Placeholder 20"/>
          <p:cNvSpPr>
            <a:spLocks noGrp="1"/>
          </p:cNvSpPr>
          <p:nvPr>
            <p:ph type="body" sz="quarter" idx="27"/>
          </p:nvPr>
        </p:nvSpPr>
        <p:spPr>
          <a:xfrm>
            <a:off x="7856538" y="1923272"/>
            <a:ext cx="4022725" cy="3005137"/>
          </a:xfrm>
        </p:spPr>
        <p:txBody>
          <a:bodyPr/>
          <a:lstStyle/>
          <a:p>
            <a:r>
              <a:rPr/>
              <a:t>This data is based on potential COVID-19 symptoms reported by members of the public to NHS Pathways through NHS 111 or 999 and 111 online.
It provides a view of service contacts and an early view of people concerned about their symptoms. It is not based on any outcomes of tests for COVID-19.
This is also not a count of people as a user can repeat the triage process several times.
In 111 online, any user that starts the COVID-19 assessment service is indicating that the may have symptoms of coronavirus.</a:t>
            </a:r>
          </a:p>
        </p:txBody>
      </p:sp>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7856538" y="5972175"/>
            <a:ext cx="2846387" cy="222250"/>
          </a:xfrm>
        </p:spPr>
        <p:txBody>
          <a:bodyPr/>
          <a:lstStyle/>
          <a:p>
            <a:r>
              <a:rPr/>
              <a:t>Source: NHS Digital</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 xmlns:a="http://schemas.openxmlformats.org/drawingml/2006/main" xmlns:r="http://schemas.openxmlformats.org/officeDocument/2006/relationships" xmlns:p="http://schemas.openxmlformats.org/presentationml/2006/main">
        <p:nvSpPr>
          <p:cNvPr id="7" name="Text Placeholder 13"/>
          <p:cNvSpPr>
            <a:spLocks noGrp="1"/>
          </p:cNvSpPr>
          <p:nvPr>
            <p:ph type="body" sz="quarter" idx="25"/>
          </p:nvPr>
        </p:nvSpPr>
        <p:spPr>
          <a:xfrm>
            <a:off x="7856538" y="684213"/>
            <a:ext cx="4022725" cy="962025"/>
          </a:xfrm>
        </p:spPr>
        <p:txBody>
          <a:bodyPr/>
          <a:lstStyle/>
          <a:p>
            <a:r>
              <a:rPr/>
              <a:t>In the last 24 hours there were 351 triages made. This is an increase of 100 triages compared to the previous day (251 triages).</a:t>
            </a:r>
          </a:p>
        </p:txBody>
      </p:sp>
      <p:sp xmlns:a="http://schemas.openxmlformats.org/drawingml/2006/main" xmlns:r="http://schemas.openxmlformats.org/officeDocument/2006/relationships" xmlns:p="http://schemas.openxmlformats.org/presentationml/2006/main">
        <p:nvSpPr>
          <p:cNvPr id="8" name="Text Placeholder 17"/>
          <p:cNvSpPr>
            <a:spLocks noGrp="1"/>
          </p:cNvSpPr>
          <p:nvPr>
            <p:ph type="body" sz="quarter" idx="26"/>
          </p:nvPr>
        </p:nvSpPr>
        <p:spPr>
          <a:xfrm>
            <a:off x="4426960" y="1315259"/>
            <a:ext cx="2727325" cy="1216025"/>
          </a:xfrm>
        </p:spPr>
        <p:txBody>
          <a:bodyPr/>
          <a:lstStyle/>
          <a:p>
            <a:r>
              <a:rPr/>
              <a:t>In the seven days leading to 13 September there were 1,551 triages to NHS Pathways for COVID-19, this is an average of 222 each day.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September 2020</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Weekly Data</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summary packs will be published weekly.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7"/>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14 September 2020</a:t>
            </a:r>
          </a:p>
        </p:txBody>
      </p:sp>
      <p:pic xmlns:a="http://schemas.openxmlformats.org/drawingml/2006/main" xmlns:r="http://schemas.openxmlformats.org/officeDocument/2006/relationships" xmlns:p="http://schemas.openxmlformats.org/presentationml/2006/main">
        <p:nvPicPr>
          <p:cNvPr id="3" name="Picture Placeholder 8"/>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richtyler</cp:lastModifiedBy>
  <cp:revision>82</cp:revision>
  <dcterms:created xsi:type="dcterms:W3CDTF">2020-07-05T12:47:38Z</dcterms:created>
  <dcterms:modified xsi:type="dcterms:W3CDTF">2020-09-14T20:12:25Z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